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Lst>
  <p:sldSz cy="5143500" cx="9144000"/>
  <p:notesSz cx="6858000" cy="9144000"/>
  <p:embeddedFontLst>
    <p:embeddedFont>
      <p:font typeface="Merriweather"/>
      <p:regular r:id="rId11"/>
      <p:bold r:id="rId12"/>
      <p:italic r:id="rId13"/>
      <p:boldItalic r:id="rId1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font" Target="fonts/Merriweather-regular.fntdata"/><Relationship Id="rId10" Type="http://schemas.openxmlformats.org/officeDocument/2006/relationships/slide" Target="slides/slide5.xml"/><Relationship Id="rId13" Type="http://schemas.openxmlformats.org/officeDocument/2006/relationships/font" Target="fonts/Merriweather-italic.fntdata"/><Relationship Id="rId12" Type="http://schemas.openxmlformats.org/officeDocument/2006/relationships/font" Target="fonts/Merriweather-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font" Target="fonts/Merriweather-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cademic.oup.com/jhered/article/110/1/4/5205122" TargetMode="Externa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e4a95005c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e4a95005c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https://academic.oup.com/jhered/article/110/1/4/5205122</a:t>
            </a:r>
            <a:endParaRPr/>
          </a:p>
          <a:p>
            <a:pPr indent="0" lvl="0" marL="0" rtl="0" algn="l">
              <a:spcBef>
                <a:spcPts val="0"/>
              </a:spcBef>
              <a:spcAft>
                <a:spcPts val="0"/>
              </a:spcAft>
              <a:buNone/>
            </a:pPr>
            <a:r>
              <a:rPr lang="en"/>
              <a:t>Maliarenko, 2013</a:t>
            </a:r>
            <a:endParaRPr/>
          </a:p>
          <a:p>
            <a:pPr indent="0" lvl="0" marL="0" rtl="0" algn="l">
              <a:spcBef>
                <a:spcPts val="0"/>
              </a:spcBef>
              <a:spcAft>
                <a:spcPts val="0"/>
              </a:spcAft>
              <a:buNone/>
            </a:pPr>
            <a:r>
              <a:rPr lang="en"/>
              <a:t>Chessin, 2002</a:t>
            </a:r>
            <a:endParaRPr/>
          </a:p>
          <a:p>
            <a:pPr indent="0" lvl="0" marL="0" rtl="0" algn="l">
              <a:spcBef>
                <a:spcPts val="0"/>
              </a:spcBef>
              <a:spcAft>
                <a:spcPts val="0"/>
              </a:spcAft>
              <a:buNone/>
            </a:pPr>
            <a:r>
              <a:rPr lang="en"/>
              <a:t>Hazelgrove, 1981</a:t>
            </a:r>
            <a:endParaRPr/>
          </a:p>
          <a:p>
            <a:pPr indent="0" lvl="0" marL="0" rtl="0" algn="l">
              <a:spcBef>
                <a:spcPts val="0"/>
              </a:spcBef>
              <a:spcAft>
                <a:spcPts val="0"/>
              </a:spcAft>
              <a:buNone/>
            </a:pPr>
            <a:r>
              <a:rPr lang="en" sz="1200">
                <a:solidFill>
                  <a:srgbClr val="1C1D1E"/>
                </a:solidFill>
                <a:highlight>
                  <a:srgbClr val="FFFFFF"/>
                </a:highlight>
              </a:rPr>
              <a:t>Browningieae-Cereeae-Trichocereeae (BCT) clade</a:t>
            </a:r>
            <a:endParaRPr/>
          </a:p>
          <a:p>
            <a:pPr indent="0" lvl="0" marL="0" rtl="0" algn="l">
              <a:spcBef>
                <a:spcPts val="0"/>
              </a:spcBef>
              <a:spcAft>
                <a:spcPts val="0"/>
              </a:spcAft>
              <a:buNone/>
            </a:pPr>
            <a:r>
              <a:rPr lang="en"/>
              <a:t>“</a:t>
            </a:r>
            <a:r>
              <a:rPr lang="en" sz="1150">
                <a:solidFill>
                  <a:srgbClr val="2A2A2A"/>
                </a:solidFill>
                <a:highlight>
                  <a:srgbClr val="FFFFFF"/>
                </a:highlight>
                <a:latin typeface="Merriweather"/>
                <a:ea typeface="Merriweather"/>
                <a:cs typeface="Merriweather"/>
                <a:sym typeface="Merriweather"/>
              </a:rPr>
              <a:t>Tribe Trichocereae harbors dozens of genera and hundreds of species, but phylogenetic relationships in this group have been extremely difficult to elucidate. As traditionally circumscribed, molecular phylogenies show this group to be polyphyletic, because early diverging taxa (e.g., </a:t>
            </a:r>
            <a:r>
              <a:rPr i="1" lang="en" sz="1150">
                <a:solidFill>
                  <a:srgbClr val="2A2A2A"/>
                </a:solidFill>
                <a:highlight>
                  <a:srgbClr val="FFFFFF"/>
                </a:highlight>
                <a:latin typeface="Merriweather"/>
                <a:ea typeface="Merriweather"/>
                <a:cs typeface="Merriweather"/>
                <a:sym typeface="Merriweather"/>
              </a:rPr>
              <a:t>Discocactus, Rebutia, Sulcorebutia</a:t>
            </a:r>
            <a:r>
              <a:rPr lang="en" sz="1150">
                <a:solidFill>
                  <a:srgbClr val="2A2A2A"/>
                </a:solidFill>
                <a:highlight>
                  <a:srgbClr val="FFFFFF"/>
                </a:highlight>
                <a:latin typeface="Merriweather"/>
                <a:ea typeface="Merriweather"/>
                <a:cs typeface="Merriweather"/>
                <a:sym typeface="Merriweather"/>
              </a:rPr>
              <a:t>) are mixed with taxa classified within the Bowningieaee and Cereeae tribes, and molecular phylogenies show they conform to a clade that has been called the BCT clade (</a:t>
            </a:r>
            <a:r>
              <a:rPr lang="en" sz="1150">
                <a:solidFill>
                  <a:srgbClr val="006FB7"/>
                </a:solidFill>
                <a:highlight>
                  <a:srgbClr val="FFFFFF"/>
                </a:highlight>
                <a:latin typeface="Merriweather"/>
                <a:ea typeface="Merriweather"/>
                <a:cs typeface="Merriweather"/>
                <a:sym typeface="Merriweather"/>
              </a:rPr>
              <a:t>Figure 2</a:t>
            </a:r>
            <a:r>
              <a:rPr lang="en" sz="1150">
                <a:solidFill>
                  <a:srgbClr val="2A2A2A"/>
                </a:solidFill>
                <a:highlight>
                  <a:srgbClr val="FFFFFF"/>
                </a:highlight>
                <a:latin typeface="Merriweather"/>
                <a:ea typeface="Merriweather"/>
                <a:cs typeface="Merriweather"/>
                <a:sym typeface="Merriweather"/>
              </a:rPr>
              <a:t>; </a:t>
            </a:r>
            <a:r>
              <a:rPr lang="en" sz="1150">
                <a:solidFill>
                  <a:srgbClr val="006FB7"/>
                </a:solidFill>
                <a:highlight>
                  <a:srgbClr val="FFFFFF"/>
                </a:highlight>
                <a:latin typeface="Merriweather"/>
                <a:ea typeface="Merriweather"/>
                <a:cs typeface="Merriweather"/>
                <a:sym typeface="Merriweather"/>
              </a:rPr>
              <a:t>Nyffeler 2002</a:t>
            </a:r>
            <a:r>
              <a:rPr lang="en" sz="1150">
                <a:solidFill>
                  <a:srgbClr val="2A2A2A"/>
                </a:solidFill>
                <a:highlight>
                  <a:srgbClr val="FFFFFF"/>
                </a:highlight>
                <a:latin typeface="Merriweather"/>
                <a:ea typeface="Merriweather"/>
                <a:cs typeface="Merriweather"/>
                <a:sym typeface="Merriweather"/>
              </a:rPr>
              <a:t>; </a:t>
            </a:r>
            <a:r>
              <a:rPr lang="en" sz="1150">
                <a:solidFill>
                  <a:srgbClr val="006FB7"/>
                </a:solidFill>
                <a:highlight>
                  <a:srgbClr val="FFFFFF"/>
                </a:highlight>
                <a:latin typeface="Merriweather"/>
                <a:ea typeface="Merriweather"/>
                <a:cs typeface="Merriweather"/>
                <a:sym typeface="Merriweather"/>
              </a:rPr>
              <a:t>Hernández-Hernández et al. 2011</a:t>
            </a:r>
            <a:r>
              <a:rPr lang="en" sz="1150">
                <a:solidFill>
                  <a:srgbClr val="2A2A2A"/>
                </a:solidFill>
                <a:highlight>
                  <a:srgbClr val="FFFFFF"/>
                </a:highlight>
                <a:latin typeface="Merriweather"/>
                <a:ea typeface="Merriweather"/>
                <a:cs typeface="Merriweather"/>
                <a:sym typeface="Merriweather"/>
              </a:rPr>
              <a:t>).”</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e4a95005c5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e4a95005c5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Viral genomes are reconstructed from original RNA-seq sampling with very high coverage throughout (Mean coverages up to 120k). Blue highlighted tips are newly added, red are original Schlumbergera from B’s houseplants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e4a95005c5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e4a95005c5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Non-overlapping, appears to have many regions from 2000-2300 (not reflective of sequence bp numbering) that have dN/dS &gt;1, indicating positive selection.</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e4a95005c5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e4a95005c5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chemeClr val="dk1"/>
                </a:solidFill>
              </a:rPr>
              <a:t>The best option right now seems to be “Variants” of a virus, which are not regulated by the ICTV. These variants can probably be named in the same style of Garlic Virus A, Garlic Virus B, and so on. The historical significance of strains such as “K11” and “B1” should probably be retained too. However, ICTV discourages significant changes to species names. The “species boundary” is reached pretty clearly by the CVX-like viruses. The ICTV rules state that the species should be monophyletic and be distinguished from other viruses by multiple properties. Our properties would include 1) </a:t>
            </a:r>
            <a:r>
              <a:rPr lang="en" sz="1400">
                <a:solidFill>
                  <a:schemeClr val="dk1"/>
                </a:solidFill>
              </a:rPr>
              <a:t>inoculation</a:t>
            </a:r>
            <a:r>
              <a:rPr lang="en" sz="1400">
                <a:solidFill>
                  <a:schemeClr val="dk1"/>
                </a:solidFill>
              </a:rPr>
              <a:t>/serological evidence, 2) pairwise distances/phylogenetic distance from other species, 3) host </a:t>
            </a:r>
            <a:r>
              <a:rPr lang="en" sz="1400">
                <a:solidFill>
                  <a:schemeClr val="dk1"/>
                </a:solidFill>
              </a:rPr>
              <a:t>specificity(?)</a:t>
            </a:r>
            <a:r>
              <a:rPr lang="en" sz="1400">
                <a:solidFill>
                  <a:schemeClr val="dk1"/>
                </a:solidFill>
              </a:rPr>
              <a:t>, 4) physical differences in sequence length and viral appearance.  </a:t>
            </a:r>
            <a:endParaRPr sz="1400">
              <a:solidFill>
                <a:schemeClr val="dk1"/>
              </a:solidFill>
            </a:endParaRPr>
          </a:p>
          <a:p>
            <a:pPr indent="0" lvl="0" marL="0" rtl="0" algn="l">
              <a:spcBef>
                <a:spcPts val="0"/>
              </a:spcBef>
              <a:spcAft>
                <a:spcPts val="0"/>
              </a:spcAft>
              <a:buNone/>
            </a:pPr>
            <a:r>
              <a:rPr lang="en" sz="1400">
                <a:solidFill>
                  <a:schemeClr val="dk1"/>
                </a:solidFill>
              </a:rPr>
              <a:t>Notes on figure:</a:t>
            </a:r>
            <a:endParaRPr sz="1400">
              <a:solidFill>
                <a:schemeClr val="dk1"/>
              </a:solidFill>
            </a:endParaRPr>
          </a:p>
          <a:p>
            <a:pPr indent="0" lvl="0" marL="0" rtl="0" algn="l">
              <a:spcBef>
                <a:spcPts val="0"/>
              </a:spcBef>
              <a:spcAft>
                <a:spcPts val="0"/>
              </a:spcAft>
              <a:buClr>
                <a:schemeClr val="dk1"/>
              </a:buClr>
              <a:buSzPts val="1100"/>
              <a:buFont typeface="Arial"/>
              <a:buNone/>
            </a:pPr>
            <a:r>
              <a:rPr lang="en" sz="1400">
                <a:solidFill>
                  <a:schemeClr val="dk1"/>
                </a:solidFill>
              </a:rPr>
              <a:t>0-1 scale of distance,</a:t>
            </a:r>
            <a:endParaRPr sz="1400">
              <a:solidFill>
                <a:schemeClr val="dk1"/>
              </a:solidFill>
            </a:endParaRPr>
          </a:p>
          <a:p>
            <a:pPr indent="0" lvl="0" marL="0" rtl="0" algn="l">
              <a:spcBef>
                <a:spcPts val="0"/>
              </a:spcBef>
              <a:spcAft>
                <a:spcPts val="0"/>
              </a:spcAft>
              <a:buClr>
                <a:schemeClr val="dk1"/>
              </a:buClr>
              <a:buSzPts val="1100"/>
              <a:buFont typeface="Arial"/>
              <a:buNone/>
            </a:pPr>
            <a:r>
              <a:rPr lang="en" sz="1400">
                <a:solidFill>
                  <a:schemeClr val="dk1"/>
                </a:solidFill>
              </a:rPr>
              <a:t>0 being 100% similar and 1 being 100% different.</a:t>
            </a:r>
            <a:endParaRPr sz="1400">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pic>
        <p:nvPicPr>
          <p:cNvPr id="54" name="Google Shape;54;p13"/>
          <p:cNvPicPr preferRelativeResize="0"/>
          <p:nvPr/>
        </p:nvPicPr>
        <p:blipFill rotWithShape="1">
          <a:blip r:embed="rId3">
            <a:alphaModFix/>
          </a:blip>
          <a:srcRect b="13563" l="0" r="0" t="13555"/>
          <a:stretch/>
        </p:blipFill>
        <p:spPr>
          <a:xfrm>
            <a:off x="0" y="1"/>
            <a:ext cx="9409756" cy="5143500"/>
          </a:xfrm>
          <a:prstGeom prst="rect">
            <a:avLst/>
          </a:prstGeom>
          <a:noFill/>
          <a:ln>
            <a:noFill/>
          </a:ln>
        </p:spPr>
      </p:pic>
      <p:sp>
        <p:nvSpPr>
          <p:cNvPr id="55" name="Google Shape;55;p13"/>
          <p:cNvSpPr txBox="1"/>
          <p:nvPr>
            <p:ph type="ctrTitle"/>
          </p:nvPr>
        </p:nvSpPr>
        <p:spPr>
          <a:xfrm>
            <a:off x="311708" y="2633750"/>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i="1" lang="en">
                <a:solidFill>
                  <a:schemeClr val="lt1"/>
                </a:solidFill>
              </a:rPr>
              <a:t>Potexviruses in Cactaceae</a:t>
            </a:r>
            <a:endParaRPr i="1">
              <a:solidFill>
                <a:schemeClr val="lt1"/>
              </a:solidFill>
            </a:endParaRPr>
          </a:p>
        </p:txBody>
      </p:sp>
      <p:sp>
        <p:nvSpPr>
          <p:cNvPr id="56" name="Google Shape;56;p13"/>
          <p:cNvSpPr txBox="1"/>
          <p:nvPr>
            <p:ph idx="1" type="subTitle"/>
          </p:nvPr>
        </p:nvSpPr>
        <p:spPr>
          <a:xfrm>
            <a:off x="249400" y="451567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solidFill>
                  <a:schemeClr val="lt2"/>
                </a:solidFill>
              </a:rPr>
              <a:t>Alexa Tyszka</a:t>
            </a:r>
            <a:endParaRPr>
              <a:solidFill>
                <a:schemeClr val="lt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ph idx="1" type="body"/>
          </p:nvPr>
        </p:nvSpPr>
        <p:spPr>
          <a:xfrm>
            <a:off x="5612100" y="738525"/>
            <a:ext cx="3531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solidFill>
                  <a:schemeClr val="dk1"/>
                </a:solidFill>
              </a:rPr>
              <a:t>Within </a:t>
            </a:r>
            <a:r>
              <a:rPr b="1" i="1" lang="en">
                <a:solidFill>
                  <a:schemeClr val="dk1"/>
                </a:solidFill>
              </a:rPr>
              <a:t>Cactaceae…</a:t>
            </a:r>
            <a:endParaRPr b="1" i="1">
              <a:solidFill>
                <a:schemeClr val="dk1"/>
              </a:solidFill>
            </a:endParaRPr>
          </a:p>
          <a:p>
            <a:pPr indent="0" lvl="0" marL="0" rtl="0" algn="l">
              <a:spcBef>
                <a:spcPts val="1200"/>
              </a:spcBef>
              <a:spcAft>
                <a:spcPts val="0"/>
              </a:spcAft>
              <a:buNone/>
            </a:pPr>
            <a:r>
              <a:t/>
            </a:r>
            <a:endParaRPr b="1">
              <a:solidFill>
                <a:srgbClr val="0000FF"/>
              </a:solidFill>
            </a:endParaRPr>
          </a:p>
          <a:p>
            <a:pPr indent="0" lvl="0" marL="0" rtl="0" algn="l">
              <a:spcBef>
                <a:spcPts val="1200"/>
              </a:spcBef>
              <a:spcAft>
                <a:spcPts val="0"/>
              </a:spcAft>
              <a:buNone/>
            </a:pPr>
            <a:r>
              <a:rPr b="1" lang="en">
                <a:solidFill>
                  <a:srgbClr val="0000FF"/>
                </a:solidFill>
              </a:rPr>
              <a:t>Potexvirus confirmed host range </a:t>
            </a:r>
            <a:endParaRPr b="1">
              <a:solidFill>
                <a:srgbClr val="0000FF"/>
              </a:solidFill>
            </a:endParaRPr>
          </a:p>
          <a:p>
            <a:pPr indent="0" lvl="0" marL="0" rtl="0" algn="l">
              <a:spcBef>
                <a:spcPts val="1200"/>
              </a:spcBef>
              <a:spcAft>
                <a:spcPts val="0"/>
              </a:spcAft>
              <a:buNone/>
            </a:pPr>
            <a:r>
              <a:rPr b="1" lang="en">
                <a:solidFill>
                  <a:srgbClr val="FF0000"/>
                </a:solidFill>
              </a:rPr>
              <a:t>Potexvirus unconfirmed potential hosts</a:t>
            </a:r>
            <a:endParaRPr b="1">
              <a:solidFill>
                <a:srgbClr val="FF0000"/>
              </a:solidFill>
            </a:endParaRPr>
          </a:p>
          <a:p>
            <a:pPr indent="0" lvl="0" marL="0" rtl="0" algn="l">
              <a:spcBef>
                <a:spcPts val="1200"/>
              </a:spcBef>
              <a:spcAft>
                <a:spcPts val="1200"/>
              </a:spcAft>
              <a:buNone/>
            </a:pPr>
            <a:r>
              <a:t/>
            </a:r>
            <a:endParaRPr/>
          </a:p>
        </p:txBody>
      </p:sp>
      <p:pic>
        <p:nvPicPr>
          <p:cNvPr id="62" name="Google Shape;62;p14"/>
          <p:cNvPicPr preferRelativeResize="0"/>
          <p:nvPr/>
        </p:nvPicPr>
        <p:blipFill>
          <a:blip r:embed="rId3">
            <a:alphaModFix/>
          </a:blip>
          <a:stretch>
            <a:fillRect/>
          </a:stretch>
        </p:blipFill>
        <p:spPr>
          <a:xfrm>
            <a:off x="-226150" y="0"/>
            <a:ext cx="4904911" cy="5143501"/>
          </a:xfrm>
          <a:prstGeom prst="rect">
            <a:avLst/>
          </a:prstGeom>
          <a:noFill/>
          <a:ln>
            <a:noFill/>
          </a:ln>
        </p:spPr>
      </p:pic>
      <p:cxnSp>
        <p:nvCxnSpPr>
          <p:cNvPr id="63" name="Google Shape;63;p14"/>
          <p:cNvCxnSpPr/>
          <p:nvPr/>
        </p:nvCxnSpPr>
        <p:spPr>
          <a:xfrm rot="10800000">
            <a:off x="4190900" y="1153675"/>
            <a:ext cx="1289100" cy="0"/>
          </a:xfrm>
          <a:prstGeom prst="straightConnector1">
            <a:avLst/>
          </a:prstGeom>
          <a:noFill/>
          <a:ln cap="flat" cmpd="sng" w="38100">
            <a:solidFill>
              <a:srgbClr val="0000FF"/>
            </a:solidFill>
            <a:prstDash val="solid"/>
            <a:round/>
            <a:headEnd len="med" w="med" type="none"/>
            <a:tailEnd len="med" w="med" type="triangle"/>
          </a:ln>
        </p:spPr>
      </p:cxnSp>
      <p:cxnSp>
        <p:nvCxnSpPr>
          <p:cNvPr id="64" name="Google Shape;64;p14"/>
          <p:cNvCxnSpPr/>
          <p:nvPr/>
        </p:nvCxnSpPr>
        <p:spPr>
          <a:xfrm rot="10800000">
            <a:off x="3654500" y="4548525"/>
            <a:ext cx="1825500" cy="0"/>
          </a:xfrm>
          <a:prstGeom prst="straightConnector1">
            <a:avLst/>
          </a:prstGeom>
          <a:noFill/>
          <a:ln cap="flat" cmpd="sng" w="38100">
            <a:solidFill>
              <a:srgbClr val="0000FF"/>
            </a:solidFill>
            <a:prstDash val="solid"/>
            <a:round/>
            <a:headEnd len="med" w="med" type="none"/>
            <a:tailEnd len="med" w="med" type="triangle"/>
          </a:ln>
        </p:spPr>
      </p:cxnSp>
      <p:cxnSp>
        <p:nvCxnSpPr>
          <p:cNvPr id="65" name="Google Shape;65;p14"/>
          <p:cNvCxnSpPr/>
          <p:nvPr/>
        </p:nvCxnSpPr>
        <p:spPr>
          <a:xfrm rot="10800000">
            <a:off x="3506200" y="2936325"/>
            <a:ext cx="1913700" cy="0"/>
          </a:xfrm>
          <a:prstGeom prst="straightConnector1">
            <a:avLst/>
          </a:prstGeom>
          <a:noFill/>
          <a:ln cap="flat" cmpd="sng" w="38100">
            <a:solidFill>
              <a:srgbClr val="0000FF"/>
            </a:solidFill>
            <a:prstDash val="solid"/>
            <a:round/>
            <a:headEnd len="med" w="med" type="none"/>
            <a:tailEnd len="med" w="med" type="triangle"/>
          </a:ln>
        </p:spPr>
      </p:cxnSp>
      <p:cxnSp>
        <p:nvCxnSpPr>
          <p:cNvPr id="66" name="Google Shape;66;p14"/>
          <p:cNvCxnSpPr/>
          <p:nvPr/>
        </p:nvCxnSpPr>
        <p:spPr>
          <a:xfrm rot="10800000">
            <a:off x="3730625" y="738525"/>
            <a:ext cx="1741500" cy="0"/>
          </a:xfrm>
          <a:prstGeom prst="straightConnector1">
            <a:avLst/>
          </a:prstGeom>
          <a:noFill/>
          <a:ln cap="flat" cmpd="sng" w="38100">
            <a:solidFill>
              <a:srgbClr val="FF0000"/>
            </a:solidFill>
            <a:prstDash val="solid"/>
            <a:round/>
            <a:headEnd len="med" w="med" type="none"/>
            <a:tailEnd len="med" w="med" type="triangle"/>
          </a:ln>
        </p:spPr>
      </p:cxnSp>
      <p:cxnSp>
        <p:nvCxnSpPr>
          <p:cNvPr id="67" name="Google Shape;67;p14"/>
          <p:cNvCxnSpPr/>
          <p:nvPr/>
        </p:nvCxnSpPr>
        <p:spPr>
          <a:xfrm rot="10800000">
            <a:off x="3696500" y="2052975"/>
            <a:ext cx="1741500" cy="0"/>
          </a:xfrm>
          <a:prstGeom prst="straightConnector1">
            <a:avLst/>
          </a:prstGeom>
          <a:noFill/>
          <a:ln cap="flat" cmpd="sng" w="38100">
            <a:solidFill>
              <a:srgbClr val="FF0000"/>
            </a:solidFill>
            <a:prstDash val="solid"/>
            <a:round/>
            <a:headEnd len="med" w="med" type="none"/>
            <a:tailEnd len="med" w="med" type="triangle"/>
          </a:ln>
        </p:spPr>
      </p:cxnSp>
      <p:cxnSp>
        <p:nvCxnSpPr>
          <p:cNvPr id="68" name="Google Shape;68;p14"/>
          <p:cNvCxnSpPr/>
          <p:nvPr/>
        </p:nvCxnSpPr>
        <p:spPr>
          <a:xfrm rot="10800000">
            <a:off x="3654425" y="3253125"/>
            <a:ext cx="1741500" cy="0"/>
          </a:xfrm>
          <a:prstGeom prst="straightConnector1">
            <a:avLst/>
          </a:prstGeom>
          <a:noFill/>
          <a:ln cap="flat" cmpd="sng" w="38100">
            <a:solidFill>
              <a:srgbClr val="FF0000"/>
            </a:solidFill>
            <a:prstDash val="solid"/>
            <a:round/>
            <a:headEnd len="med" w="med" type="none"/>
            <a:tailEnd len="med" w="med" type="triangle"/>
          </a:ln>
        </p:spPr>
      </p:cxnSp>
      <p:cxnSp>
        <p:nvCxnSpPr>
          <p:cNvPr id="69" name="Google Shape;69;p14"/>
          <p:cNvCxnSpPr/>
          <p:nvPr/>
        </p:nvCxnSpPr>
        <p:spPr>
          <a:xfrm rot="10800000">
            <a:off x="3654425" y="3862725"/>
            <a:ext cx="1741500" cy="0"/>
          </a:xfrm>
          <a:prstGeom prst="straightConnector1">
            <a:avLst/>
          </a:prstGeom>
          <a:noFill/>
          <a:ln cap="flat" cmpd="sng" w="38100">
            <a:solidFill>
              <a:srgbClr val="FF0000"/>
            </a:solidFill>
            <a:prstDash val="solid"/>
            <a:round/>
            <a:headEnd len="med" w="med" type="none"/>
            <a:tailEnd len="med" w="med" type="triangle"/>
          </a:ln>
        </p:spPr>
      </p:cxnSp>
      <p:cxnSp>
        <p:nvCxnSpPr>
          <p:cNvPr id="70" name="Google Shape;70;p14"/>
          <p:cNvCxnSpPr/>
          <p:nvPr/>
        </p:nvCxnSpPr>
        <p:spPr>
          <a:xfrm rot="10800000">
            <a:off x="3387825" y="5029525"/>
            <a:ext cx="2108100" cy="0"/>
          </a:xfrm>
          <a:prstGeom prst="straightConnector1">
            <a:avLst/>
          </a:prstGeom>
          <a:noFill/>
          <a:ln cap="flat" cmpd="sng" w="38100">
            <a:solidFill>
              <a:srgbClr val="FF0000"/>
            </a:solidFill>
            <a:prstDash val="solid"/>
            <a:round/>
            <a:headEnd len="med" w="med" type="none"/>
            <a:tailEnd len="med" w="med" type="triangl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76" name="Google Shape;76;p15"/>
          <p:cNvSpPr txBox="1"/>
          <p:nvPr>
            <p:ph idx="1" type="body"/>
          </p:nvPr>
        </p:nvSpPr>
        <p:spPr>
          <a:xfrm>
            <a:off x="4766050" y="445025"/>
            <a:ext cx="4066200" cy="4123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t/>
            </a:r>
            <a:endParaRPr/>
          </a:p>
          <a:p>
            <a:pPr indent="0" lvl="0" marL="0" rtl="0" algn="l">
              <a:spcBef>
                <a:spcPts val="1200"/>
              </a:spcBef>
              <a:spcAft>
                <a:spcPts val="0"/>
              </a:spcAft>
              <a:buNone/>
            </a:pPr>
            <a:r>
              <a:rPr lang="en"/>
              <a:t>Clades are well-supported by gene trees and full-sequence bootstrap values.</a:t>
            </a:r>
            <a:endParaRPr/>
          </a:p>
          <a:p>
            <a:pPr indent="0" lvl="0" marL="0" rtl="0" algn="l">
              <a:spcBef>
                <a:spcPts val="1200"/>
              </a:spcBef>
              <a:spcAft>
                <a:spcPts val="1200"/>
              </a:spcAft>
              <a:buNone/>
            </a:pPr>
            <a:r>
              <a:rPr lang="en"/>
              <a:t>However, the naming does not reflect the phylogeny… How can we fix this?</a:t>
            </a:r>
            <a:endParaRPr/>
          </a:p>
        </p:txBody>
      </p:sp>
      <p:pic>
        <p:nvPicPr>
          <p:cNvPr id="77" name="Google Shape;77;p15"/>
          <p:cNvPicPr preferRelativeResize="0"/>
          <p:nvPr/>
        </p:nvPicPr>
        <p:blipFill rotWithShape="1">
          <a:blip r:embed="rId3">
            <a:alphaModFix/>
          </a:blip>
          <a:srcRect b="0" l="0" r="37613" t="0"/>
          <a:stretch/>
        </p:blipFill>
        <p:spPr>
          <a:xfrm>
            <a:off x="-48754" y="0"/>
            <a:ext cx="4814800" cy="5143500"/>
          </a:xfrm>
          <a:prstGeom prst="rect">
            <a:avLst/>
          </a:prstGeom>
          <a:noFill/>
          <a:ln>
            <a:noFill/>
          </a:ln>
        </p:spPr>
      </p:pic>
      <p:cxnSp>
        <p:nvCxnSpPr>
          <p:cNvPr id="78" name="Google Shape;78;p15"/>
          <p:cNvCxnSpPr/>
          <p:nvPr/>
        </p:nvCxnSpPr>
        <p:spPr>
          <a:xfrm>
            <a:off x="4272225" y="1222775"/>
            <a:ext cx="0" cy="198300"/>
          </a:xfrm>
          <a:prstGeom prst="straightConnector1">
            <a:avLst/>
          </a:prstGeom>
          <a:noFill/>
          <a:ln cap="flat" cmpd="sng" w="28575">
            <a:solidFill>
              <a:srgbClr val="FF0000"/>
            </a:solidFill>
            <a:prstDash val="solid"/>
            <a:round/>
            <a:headEnd len="med" w="med" type="none"/>
            <a:tailEnd len="med" w="med" type="none"/>
          </a:ln>
        </p:spPr>
      </p:cxnSp>
      <p:cxnSp>
        <p:nvCxnSpPr>
          <p:cNvPr id="79" name="Google Shape;79;p15"/>
          <p:cNvCxnSpPr/>
          <p:nvPr/>
        </p:nvCxnSpPr>
        <p:spPr>
          <a:xfrm>
            <a:off x="4272225" y="33075"/>
            <a:ext cx="0" cy="426600"/>
          </a:xfrm>
          <a:prstGeom prst="straightConnector1">
            <a:avLst/>
          </a:prstGeom>
          <a:noFill/>
          <a:ln cap="flat" cmpd="sng" w="28575">
            <a:solidFill>
              <a:srgbClr val="4A86E8"/>
            </a:solidFill>
            <a:prstDash val="solid"/>
            <a:round/>
            <a:headEnd len="med" w="med" type="none"/>
            <a:tailEnd len="med" w="med" type="none"/>
          </a:ln>
        </p:spPr>
      </p:cxnSp>
      <p:cxnSp>
        <p:nvCxnSpPr>
          <p:cNvPr id="80" name="Google Shape;80;p15"/>
          <p:cNvCxnSpPr/>
          <p:nvPr/>
        </p:nvCxnSpPr>
        <p:spPr>
          <a:xfrm>
            <a:off x="4272225" y="522750"/>
            <a:ext cx="0" cy="240300"/>
          </a:xfrm>
          <a:prstGeom prst="straightConnector1">
            <a:avLst/>
          </a:prstGeom>
          <a:noFill/>
          <a:ln cap="flat" cmpd="sng" w="28575">
            <a:solidFill>
              <a:srgbClr val="4A86E8"/>
            </a:solidFill>
            <a:prstDash val="solid"/>
            <a:round/>
            <a:headEnd len="med" w="med" type="none"/>
            <a:tailEnd len="med" w="med" type="none"/>
          </a:ln>
        </p:spPr>
      </p:cxnSp>
      <p:cxnSp>
        <p:nvCxnSpPr>
          <p:cNvPr id="81" name="Google Shape;81;p15"/>
          <p:cNvCxnSpPr/>
          <p:nvPr/>
        </p:nvCxnSpPr>
        <p:spPr>
          <a:xfrm>
            <a:off x="4272225" y="857600"/>
            <a:ext cx="0" cy="234300"/>
          </a:xfrm>
          <a:prstGeom prst="straightConnector1">
            <a:avLst/>
          </a:prstGeom>
          <a:noFill/>
          <a:ln cap="flat" cmpd="sng" w="28575">
            <a:solidFill>
              <a:srgbClr val="4A86E8"/>
            </a:solidFill>
            <a:prstDash val="solid"/>
            <a:round/>
            <a:headEnd len="med" w="med" type="none"/>
            <a:tailEnd len="med" w="med" type="none"/>
          </a:ln>
        </p:spPr>
      </p:cxnSp>
      <p:cxnSp>
        <p:nvCxnSpPr>
          <p:cNvPr id="82" name="Google Shape;82;p15"/>
          <p:cNvCxnSpPr/>
          <p:nvPr/>
        </p:nvCxnSpPr>
        <p:spPr>
          <a:xfrm>
            <a:off x="4272225" y="1655425"/>
            <a:ext cx="0" cy="237600"/>
          </a:xfrm>
          <a:prstGeom prst="straightConnector1">
            <a:avLst/>
          </a:prstGeom>
          <a:noFill/>
          <a:ln cap="flat" cmpd="sng" w="28575">
            <a:solidFill>
              <a:srgbClr val="4A86E8"/>
            </a:solidFill>
            <a:prstDash val="solid"/>
            <a:round/>
            <a:headEnd len="med" w="med" type="none"/>
            <a:tailEnd len="med" w="med" type="none"/>
          </a:ln>
        </p:spPr>
      </p:cxnSp>
      <p:cxnSp>
        <p:nvCxnSpPr>
          <p:cNvPr id="83" name="Google Shape;83;p15"/>
          <p:cNvCxnSpPr/>
          <p:nvPr/>
        </p:nvCxnSpPr>
        <p:spPr>
          <a:xfrm>
            <a:off x="4272225" y="2171350"/>
            <a:ext cx="0" cy="253200"/>
          </a:xfrm>
          <a:prstGeom prst="straightConnector1">
            <a:avLst/>
          </a:prstGeom>
          <a:noFill/>
          <a:ln cap="flat" cmpd="sng" w="28575">
            <a:solidFill>
              <a:srgbClr val="4A86E8"/>
            </a:solidFill>
            <a:prstDash val="solid"/>
            <a:round/>
            <a:headEnd len="med" w="med" type="none"/>
            <a:tailEnd len="med" w="med" type="none"/>
          </a:ln>
        </p:spPr>
      </p:cxnSp>
      <p:cxnSp>
        <p:nvCxnSpPr>
          <p:cNvPr id="84" name="Google Shape;84;p15"/>
          <p:cNvCxnSpPr/>
          <p:nvPr/>
        </p:nvCxnSpPr>
        <p:spPr>
          <a:xfrm>
            <a:off x="4272225" y="2513025"/>
            <a:ext cx="0" cy="548400"/>
          </a:xfrm>
          <a:prstGeom prst="straightConnector1">
            <a:avLst/>
          </a:prstGeom>
          <a:noFill/>
          <a:ln cap="flat" cmpd="sng" w="28575">
            <a:solidFill>
              <a:srgbClr val="4A86E8"/>
            </a:solidFill>
            <a:prstDash val="solid"/>
            <a:round/>
            <a:headEnd len="med" w="med" type="none"/>
            <a:tailEnd len="med" w="med" type="none"/>
          </a:ln>
        </p:spPr>
      </p:cxnSp>
      <p:cxnSp>
        <p:nvCxnSpPr>
          <p:cNvPr id="85" name="Google Shape;85;p15"/>
          <p:cNvCxnSpPr/>
          <p:nvPr/>
        </p:nvCxnSpPr>
        <p:spPr>
          <a:xfrm>
            <a:off x="4272225" y="3149125"/>
            <a:ext cx="0" cy="345000"/>
          </a:xfrm>
          <a:prstGeom prst="straightConnector1">
            <a:avLst/>
          </a:prstGeom>
          <a:noFill/>
          <a:ln cap="flat" cmpd="sng" w="28575">
            <a:solidFill>
              <a:srgbClr val="4A86E8"/>
            </a:solidFill>
            <a:prstDash val="solid"/>
            <a:round/>
            <a:headEnd len="med" w="med" type="none"/>
            <a:tailEnd len="med" w="med" type="none"/>
          </a:ln>
        </p:spPr>
      </p:cxnSp>
      <p:cxnSp>
        <p:nvCxnSpPr>
          <p:cNvPr id="86" name="Google Shape;86;p15"/>
          <p:cNvCxnSpPr/>
          <p:nvPr/>
        </p:nvCxnSpPr>
        <p:spPr>
          <a:xfrm>
            <a:off x="4272225" y="3550875"/>
            <a:ext cx="0" cy="315900"/>
          </a:xfrm>
          <a:prstGeom prst="straightConnector1">
            <a:avLst/>
          </a:prstGeom>
          <a:noFill/>
          <a:ln cap="flat" cmpd="sng" w="28575">
            <a:solidFill>
              <a:srgbClr val="4A86E8"/>
            </a:solidFill>
            <a:prstDash val="solid"/>
            <a:round/>
            <a:headEnd len="med" w="med" type="none"/>
            <a:tailEnd len="med" w="med" type="none"/>
          </a:ln>
        </p:spPr>
      </p:cxnSp>
      <p:cxnSp>
        <p:nvCxnSpPr>
          <p:cNvPr id="87" name="Google Shape;87;p15"/>
          <p:cNvCxnSpPr/>
          <p:nvPr/>
        </p:nvCxnSpPr>
        <p:spPr>
          <a:xfrm>
            <a:off x="4272225" y="3989825"/>
            <a:ext cx="0" cy="48000"/>
          </a:xfrm>
          <a:prstGeom prst="straightConnector1">
            <a:avLst/>
          </a:prstGeom>
          <a:noFill/>
          <a:ln cap="flat" cmpd="sng" w="28575">
            <a:solidFill>
              <a:srgbClr val="4A86E8"/>
            </a:solidFill>
            <a:prstDash val="solid"/>
            <a:round/>
            <a:headEnd len="med" w="med" type="none"/>
            <a:tailEnd len="med" w="med" type="none"/>
          </a:ln>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93" name="Google Shape;93;p16"/>
          <p:cNvSpPr txBox="1"/>
          <p:nvPr>
            <p:ph idx="1" type="body"/>
          </p:nvPr>
        </p:nvSpPr>
        <p:spPr>
          <a:xfrm>
            <a:off x="7512600" y="1152475"/>
            <a:ext cx="13197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solidFill>
                <a:srgbClr val="0000FF"/>
              </a:solidFill>
            </a:endParaRPr>
          </a:p>
          <a:p>
            <a:pPr indent="0" lvl="0" marL="0" rtl="0" algn="l">
              <a:spcBef>
                <a:spcPts val="1200"/>
              </a:spcBef>
              <a:spcAft>
                <a:spcPts val="0"/>
              </a:spcAft>
              <a:buNone/>
            </a:pPr>
            <a:r>
              <a:t/>
            </a:r>
            <a:endParaRPr>
              <a:solidFill>
                <a:srgbClr val="0000FF"/>
              </a:solidFill>
            </a:endParaRPr>
          </a:p>
          <a:p>
            <a:pPr indent="0" lvl="0" marL="0" rtl="0" algn="l">
              <a:spcBef>
                <a:spcPts val="1200"/>
              </a:spcBef>
              <a:spcAft>
                <a:spcPts val="0"/>
              </a:spcAft>
              <a:buNone/>
            </a:pPr>
            <a:r>
              <a:rPr lang="en">
                <a:solidFill>
                  <a:srgbClr val="0000FF"/>
                </a:solidFill>
              </a:rPr>
              <a:t>dS</a:t>
            </a:r>
            <a:endParaRPr>
              <a:solidFill>
                <a:srgbClr val="0000FF"/>
              </a:solidFill>
            </a:endParaRPr>
          </a:p>
          <a:p>
            <a:pPr indent="0" lvl="0" marL="0" rtl="0" algn="l">
              <a:spcBef>
                <a:spcPts val="1200"/>
              </a:spcBef>
              <a:spcAft>
                <a:spcPts val="0"/>
              </a:spcAft>
              <a:buNone/>
            </a:pPr>
            <a:r>
              <a:t/>
            </a:r>
            <a:endParaRPr>
              <a:solidFill>
                <a:srgbClr val="0000FF"/>
              </a:solidFill>
            </a:endParaRPr>
          </a:p>
          <a:p>
            <a:pPr indent="0" lvl="0" marL="0" rtl="0" algn="l">
              <a:spcBef>
                <a:spcPts val="1200"/>
              </a:spcBef>
              <a:spcAft>
                <a:spcPts val="0"/>
              </a:spcAft>
              <a:buNone/>
            </a:pPr>
            <a:r>
              <a:t/>
            </a:r>
            <a:endParaRPr>
              <a:solidFill>
                <a:srgbClr val="0000FF"/>
              </a:solidFill>
            </a:endParaRPr>
          </a:p>
          <a:p>
            <a:pPr indent="0" lvl="0" marL="0" rtl="0" algn="l">
              <a:spcBef>
                <a:spcPts val="1200"/>
              </a:spcBef>
              <a:spcAft>
                <a:spcPts val="1200"/>
              </a:spcAft>
              <a:buNone/>
            </a:pPr>
            <a:r>
              <a:rPr lang="en">
                <a:solidFill>
                  <a:srgbClr val="FF0000"/>
                </a:solidFill>
              </a:rPr>
              <a:t>dN</a:t>
            </a:r>
            <a:endParaRPr/>
          </a:p>
        </p:txBody>
      </p:sp>
      <p:pic>
        <p:nvPicPr>
          <p:cNvPr id="94" name="Google Shape;94;p16"/>
          <p:cNvPicPr preferRelativeResize="0"/>
          <p:nvPr/>
        </p:nvPicPr>
        <p:blipFill>
          <a:blip r:embed="rId3">
            <a:alphaModFix/>
          </a:blip>
          <a:stretch>
            <a:fillRect/>
          </a:stretch>
        </p:blipFill>
        <p:spPr>
          <a:xfrm>
            <a:off x="311700" y="3550"/>
            <a:ext cx="7200900" cy="51435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pic>
        <p:nvPicPr>
          <p:cNvPr id="99" name="Google Shape;99;p17"/>
          <p:cNvPicPr preferRelativeResize="0"/>
          <p:nvPr/>
        </p:nvPicPr>
        <p:blipFill rotWithShape="1">
          <a:blip r:embed="rId3">
            <a:alphaModFix/>
          </a:blip>
          <a:srcRect b="0" l="0" r="4997" t="0"/>
          <a:stretch/>
        </p:blipFill>
        <p:spPr>
          <a:xfrm>
            <a:off x="0" y="0"/>
            <a:ext cx="7186476" cy="5143500"/>
          </a:xfrm>
          <a:prstGeom prst="rect">
            <a:avLst/>
          </a:prstGeom>
          <a:noFill/>
          <a:ln>
            <a:noFill/>
          </a:ln>
        </p:spPr>
      </p:pic>
      <p:sp>
        <p:nvSpPr>
          <p:cNvPr id="100" name="Google Shape;100;p17"/>
          <p:cNvSpPr txBox="1"/>
          <p:nvPr/>
        </p:nvSpPr>
        <p:spPr>
          <a:xfrm>
            <a:off x="7354725" y="228325"/>
            <a:ext cx="1442100" cy="169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Well within ICTV’s 72% nt similarity thresholds (0.28 maximum pairwise distance)</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